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2" d="100"/>
          <a:sy n="72" d="100"/>
        </p:scale>
        <p:origin x="1326" y="5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FFACA77D-4DDD-4F25-B757-D3281E767F76}" type="datetimeFigureOut">
              <a:rPr lang="tr-TR" smtClean="0"/>
              <a:pPr/>
              <a:t>25.08.2017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37EF5ED1-7196-45E9-9CC4-7A7F4FFF8605}"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FFACA77D-4DDD-4F25-B757-D3281E767F76}" type="datetimeFigureOut">
              <a:rPr lang="tr-TR" smtClean="0"/>
              <a:pPr/>
              <a:t>25.08.2017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37EF5ED1-7196-45E9-9CC4-7A7F4FFF8605}"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FFACA77D-4DDD-4F25-B757-D3281E767F76}" type="datetimeFigureOut">
              <a:rPr lang="tr-TR" smtClean="0"/>
              <a:pPr/>
              <a:t>25.08.2017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37EF5ED1-7196-45E9-9CC4-7A7F4FFF8605}"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FFACA77D-4DDD-4F25-B757-D3281E767F76}" type="datetimeFigureOut">
              <a:rPr lang="tr-TR" smtClean="0"/>
              <a:pPr/>
              <a:t>25.08.2017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37EF5ED1-7196-45E9-9CC4-7A7F4FFF8605}"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FFACA77D-4DDD-4F25-B757-D3281E767F76}" type="datetimeFigureOut">
              <a:rPr lang="tr-TR" smtClean="0"/>
              <a:pPr/>
              <a:t>25.08.2017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37EF5ED1-7196-45E9-9CC4-7A7F4FFF8605}"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FFACA77D-4DDD-4F25-B757-D3281E767F76}" type="datetimeFigureOut">
              <a:rPr lang="tr-TR" smtClean="0"/>
              <a:pPr/>
              <a:t>25.08.2017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37EF5ED1-7196-45E9-9CC4-7A7F4FFF8605}"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FFACA77D-4DDD-4F25-B757-D3281E767F76}" type="datetimeFigureOut">
              <a:rPr lang="tr-TR" smtClean="0"/>
              <a:pPr/>
              <a:t>25.08.2017</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37EF5ED1-7196-45E9-9CC4-7A7F4FFF8605}"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FFACA77D-4DDD-4F25-B757-D3281E767F76}" type="datetimeFigureOut">
              <a:rPr lang="tr-TR" smtClean="0"/>
              <a:pPr/>
              <a:t>25.08.2017</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37EF5ED1-7196-45E9-9CC4-7A7F4FFF8605}"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FFACA77D-4DDD-4F25-B757-D3281E767F76}" type="datetimeFigureOut">
              <a:rPr lang="tr-TR" smtClean="0"/>
              <a:pPr/>
              <a:t>25.08.2017</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37EF5ED1-7196-45E9-9CC4-7A7F4FFF8605}"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FFACA77D-4DDD-4F25-B757-D3281E767F76}" type="datetimeFigureOut">
              <a:rPr lang="tr-TR" smtClean="0"/>
              <a:pPr/>
              <a:t>25.08.2017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37EF5ED1-7196-45E9-9CC4-7A7F4FFF8605}"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FFACA77D-4DDD-4F25-B757-D3281E767F76}" type="datetimeFigureOut">
              <a:rPr lang="tr-TR" smtClean="0"/>
              <a:pPr/>
              <a:t>25.08.2017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37EF5ED1-7196-45E9-9CC4-7A7F4FFF8605}"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ACA77D-4DDD-4F25-B757-D3281E767F76}" type="datetimeFigureOut">
              <a:rPr lang="tr-TR" smtClean="0"/>
              <a:pPr/>
              <a:t>25.08.2017</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EF5ED1-7196-45E9-9CC4-7A7F4FFF8605}"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C:\Users\W7USER\Desktop\yulaf_diyeti-2.jpg"/>
          <p:cNvPicPr>
            <a:picLocks noChangeAspect="1" noChangeArrowheads="1"/>
          </p:cNvPicPr>
          <p:nvPr/>
        </p:nvPicPr>
        <p:blipFill>
          <a:blip r:embed="rId2"/>
          <a:srcRect/>
          <a:stretch>
            <a:fillRect/>
          </a:stretch>
        </p:blipFill>
        <p:spPr bwMode="auto">
          <a:xfrm>
            <a:off x="0" y="-2"/>
            <a:ext cx="9144000" cy="6858001"/>
          </a:xfrm>
          <a:prstGeom prst="rect">
            <a:avLst/>
          </a:prstGeom>
          <a:noFill/>
          <a:effectLst>
            <a:outerShdw blurRad="50800" dir="5400000" algn="ctr" rotWithShape="0">
              <a:srgbClr val="000000">
                <a:alpha val="2000"/>
              </a:srgbClr>
            </a:outerShdw>
            <a:softEdge rad="317500"/>
          </a:effectLst>
        </p:spPr>
      </p:pic>
      <p:sp>
        <p:nvSpPr>
          <p:cNvPr id="3" name="2 Alt Başlık"/>
          <p:cNvSpPr>
            <a:spLocks noGrp="1"/>
          </p:cNvSpPr>
          <p:nvPr>
            <p:ph type="subTitle" idx="1"/>
          </p:nvPr>
        </p:nvSpPr>
        <p:spPr>
          <a:xfrm>
            <a:off x="0" y="1500174"/>
            <a:ext cx="9358346" cy="4286280"/>
          </a:xfrm>
        </p:spPr>
        <p:txBody>
          <a:bodyPr>
            <a:noAutofit/>
          </a:bodyPr>
          <a:lstStyle/>
          <a:p>
            <a:pPr>
              <a:buFont typeface="Wingdings" pitchFamily="2" charset="2"/>
              <a:buChar char="Ø"/>
            </a:pPr>
            <a:r>
              <a:rPr lang="tr-TR" sz="6000" b="1" dirty="0" smtClean="0">
                <a:solidFill>
                  <a:schemeClr val="tx1"/>
                </a:solidFill>
              </a:rPr>
              <a:t>Bol bol enerji…</a:t>
            </a:r>
          </a:p>
          <a:p>
            <a:pPr>
              <a:buFont typeface="Wingdings" pitchFamily="2" charset="2"/>
              <a:buChar char="Ø"/>
            </a:pPr>
            <a:r>
              <a:rPr lang="tr-TR" sz="6000" b="1" dirty="0" smtClean="0">
                <a:solidFill>
                  <a:schemeClr val="tx1"/>
                </a:solidFill>
              </a:rPr>
              <a:t>Bol protein ve bol lif…</a:t>
            </a:r>
          </a:p>
          <a:p>
            <a:pPr>
              <a:buFont typeface="Wingdings" pitchFamily="2" charset="2"/>
              <a:buChar char="Ø"/>
            </a:pPr>
            <a:r>
              <a:rPr lang="tr-TR" sz="6000" b="1" dirty="0" smtClean="0">
                <a:solidFill>
                  <a:schemeClr val="tx1"/>
                </a:solidFill>
              </a:rPr>
              <a:t>Harika bir fosfor kaynağı…</a:t>
            </a:r>
          </a:p>
          <a:p>
            <a:pPr>
              <a:buFont typeface="Wingdings" pitchFamily="2" charset="2"/>
              <a:buChar char="Ø"/>
            </a:pPr>
            <a:r>
              <a:rPr lang="tr-TR" sz="6000" b="1" dirty="0" smtClean="0">
                <a:solidFill>
                  <a:schemeClr val="tx1"/>
                </a:solidFill>
              </a:rPr>
              <a:t>Kolesterol düşürücü etki…</a:t>
            </a:r>
          </a:p>
          <a:p>
            <a:endParaRPr lang="tr-TR" sz="6000" b="1" dirty="0">
              <a:solidFill>
                <a:schemeClr val="tx1"/>
              </a:solidFill>
            </a:endParaRPr>
          </a:p>
        </p:txBody>
      </p:sp>
      <p:sp>
        <p:nvSpPr>
          <p:cNvPr id="5" name="4 Dikdörtgen"/>
          <p:cNvSpPr/>
          <p:nvPr/>
        </p:nvSpPr>
        <p:spPr>
          <a:xfrm>
            <a:off x="1928794" y="142852"/>
            <a:ext cx="5650201" cy="1107996"/>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tr-TR" sz="6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Yulaf Mucizesi  </a:t>
            </a:r>
            <a:endParaRPr lang="tr-TR" sz="66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7 Metin kutusu"/>
          <p:cNvSpPr txBox="1"/>
          <p:nvPr/>
        </p:nvSpPr>
        <p:spPr>
          <a:xfrm>
            <a:off x="7000892" y="6357958"/>
            <a:ext cx="184731" cy="369332"/>
          </a:xfrm>
          <a:prstGeom prst="rect">
            <a:avLst/>
          </a:prstGeom>
          <a:noFill/>
        </p:spPr>
        <p:txBody>
          <a:bodyPr wrap="none" rtlCol="0">
            <a:spAutoFit/>
          </a:bodyPr>
          <a:lstStyle/>
          <a:p>
            <a:endParaRPr lang="tr-TR" dirty="0"/>
          </a:p>
        </p:txBody>
      </p:sp>
      <p:sp>
        <p:nvSpPr>
          <p:cNvPr id="9" name="8 Dikdörtgen"/>
          <p:cNvSpPr/>
          <p:nvPr/>
        </p:nvSpPr>
        <p:spPr>
          <a:xfrm>
            <a:off x="6878644" y="6110607"/>
            <a:ext cx="2051074" cy="461665"/>
          </a:xfrm>
          <a:prstGeom prst="rect">
            <a:avLst/>
          </a:prstGeom>
          <a:ln>
            <a:noFill/>
          </a:ln>
        </p:spPr>
        <p:style>
          <a:lnRef idx="1">
            <a:schemeClr val="accent4"/>
          </a:lnRef>
          <a:fillRef idx="2">
            <a:schemeClr val="accent4"/>
          </a:fillRef>
          <a:effectRef idx="1">
            <a:schemeClr val="accent4"/>
          </a:effectRef>
          <a:fontRef idx="minor">
            <a:schemeClr val="dk1"/>
          </a:fontRef>
        </p:style>
        <p:txBody>
          <a:bodyPr wrap="none" lIns="91440" tIns="45720" rIns="91440" bIns="45720">
            <a:spAutoFit/>
          </a:bodyPr>
          <a:lstStyle/>
          <a:p>
            <a:pPr algn="ctr"/>
            <a:r>
              <a:rPr lang="tr-TR" sz="2400" b="1" cap="none" spc="0" dirty="0" err="1"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Dyt</a:t>
            </a:r>
            <a:r>
              <a:rPr lang="tr-TR" sz="2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 Işıl ÖZBAY</a:t>
            </a:r>
            <a:endParaRPr lang="tr-TR" sz="2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67544" y="1628800"/>
            <a:ext cx="8229600" cy="4572032"/>
          </a:xfrm>
        </p:spPr>
        <p:txBody>
          <a:bodyPr>
            <a:noAutofit/>
          </a:bodyPr>
          <a:lstStyle/>
          <a:p>
            <a:pPr algn="just"/>
            <a:r>
              <a:rPr lang="tr-TR" sz="2400" dirty="0" smtClean="0"/>
              <a:t>Yulaf, içeriğindeki suda çözünebilen lif maddesi ‘</a:t>
            </a:r>
            <a:r>
              <a:rPr lang="tr-TR" sz="2400" dirty="0" err="1" smtClean="0"/>
              <a:t>betaglukan</a:t>
            </a:r>
            <a:r>
              <a:rPr lang="tr-TR" sz="2400" dirty="0" smtClean="0"/>
              <a:t>’  kan şekeri dengelemeye, kolesterol düşürmeye ve mide-bağırsak çalışmasını düzenlemeye yardımcı olur. Diğer tahıllara oranla daha fazla çözünür posa içerir. Demir, manganez, E vitamini, </a:t>
            </a:r>
            <a:r>
              <a:rPr lang="tr-TR" sz="2400" dirty="0" err="1" smtClean="0"/>
              <a:t>folat</a:t>
            </a:r>
            <a:r>
              <a:rPr lang="tr-TR" sz="2400" dirty="0" smtClean="0"/>
              <a:t> ve diğer önemli B grubu vitaminlerini içerir. Aynı zamanda iyi bir selenyum kaynağıdır bu sayede DNA hasarı, kolon kanseri, astım ve kalp hastalıklarının önüne geçer. Uzun süre tok tutarak ağırlık kontrolü sağlar. Kahvaltımızda kan şekeri dengeleyici yulafa yer açmak gün boyu kan şekeri kontrolüne yardımcı olur.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916832"/>
            <a:ext cx="8229600" cy="3226680"/>
          </a:xfrm>
        </p:spPr>
        <p:txBody>
          <a:bodyPr>
            <a:noAutofit/>
          </a:bodyPr>
          <a:lstStyle/>
          <a:p>
            <a:pPr algn="just"/>
            <a:r>
              <a:rPr lang="tr-TR" sz="2400" dirty="0" smtClean="0"/>
              <a:t>Ayrıca </a:t>
            </a:r>
            <a:r>
              <a:rPr lang="tr-TR" sz="2400" dirty="0" err="1" smtClean="0"/>
              <a:t>gluten</a:t>
            </a:r>
            <a:r>
              <a:rPr lang="tr-TR" sz="2400" dirty="0" smtClean="0"/>
              <a:t> hassasiyeti olan bireylerin tercihleri arasında yer alabilir. Yaklaşık 2-3 yemek kaşığı yulaf ezmesi 1 ince dilim ekmek yerine geçer. Nötr tadı sayesinde  istenilen her besinin içine katılarak </a:t>
            </a:r>
            <a:r>
              <a:rPr lang="tr-TR" sz="2400" dirty="0" smtClean="0"/>
              <a:t>yenebilir.</a:t>
            </a:r>
          </a:p>
          <a:p>
            <a:pPr algn="just"/>
            <a:r>
              <a:rPr lang="tr-TR" sz="2400" dirty="0" smtClean="0"/>
              <a:t>Sağlıkla </a:t>
            </a:r>
            <a:r>
              <a:rPr lang="tr-TR" sz="2400" dirty="0" smtClean="0"/>
              <a:t>kalın </a:t>
            </a:r>
            <a:r>
              <a:rPr lang="tr-TR" sz="2400" dirty="0" smtClean="0">
                <a:sym typeface="Wingdings" pitchFamily="2" charset="2"/>
              </a:rPr>
              <a:t></a:t>
            </a:r>
            <a:endParaRPr lang="tr-TR" sz="2400" dirty="0" smtClean="0"/>
          </a:p>
        </p:txBody>
      </p:sp>
    </p:spTree>
    <p:extLst>
      <p:ext uri="{BB962C8B-B14F-4D97-AF65-F5344CB8AC3E}">
        <p14:creationId xmlns:p14="http://schemas.microsoft.com/office/powerpoint/2010/main" val="38377221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van 2"/>
          <p:cNvSpPr>
            <a:spLocks noGrp="1"/>
          </p:cNvSpPr>
          <p:nvPr>
            <p:ph type="title"/>
          </p:nvPr>
        </p:nvSpPr>
        <p:spPr/>
        <p:txBody>
          <a:bodyPr/>
          <a:lstStyle/>
          <a:p>
            <a:r>
              <a:rPr lang="tr-TR" dirty="0" smtClean="0"/>
              <a:t> </a:t>
            </a:r>
            <a:endParaRPr lang="tr-TR" dirty="0"/>
          </a:p>
        </p:txBody>
      </p:sp>
      <p:pic>
        <p:nvPicPr>
          <p:cNvPr id="6" name="İçerik Yer Tutucusu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20674" y="293029"/>
            <a:ext cx="7502652" cy="4525962"/>
          </a:xfrm>
        </p:spPr>
      </p:pic>
      <p:sp>
        <p:nvSpPr>
          <p:cNvPr id="7" name="Dikdörtgen 6"/>
          <p:cNvSpPr/>
          <p:nvPr/>
        </p:nvSpPr>
        <p:spPr>
          <a:xfrm>
            <a:off x="1475656" y="5373216"/>
            <a:ext cx="6469399" cy="923330"/>
          </a:xfrm>
          <a:prstGeom prst="rect">
            <a:avLst/>
          </a:prstGeom>
          <a:noFill/>
        </p:spPr>
        <p:txBody>
          <a:bodyPr wrap="none" lIns="91440" tIns="45720" rIns="91440" bIns="45720">
            <a:spAutoFit/>
          </a:bodyPr>
          <a:lstStyle/>
          <a:p>
            <a:pPr algn="ctr"/>
            <a:r>
              <a:rPr lang="tr-TR" sz="5400" b="1" cap="none" spc="0" dirty="0" smtClean="0">
                <a:ln w="0"/>
                <a:solidFill>
                  <a:schemeClr val="accent1"/>
                </a:solidFill>
                <a:effectLst>
                  <a:outerShdw blurRad="38100" dist="25400" dir="5400000" algn="ctr" rotWithShape="0">
                    <a:srgbClr val="6E747A">
                      <a:alpha val="43000"/>
                    </a:srgbClr>
                  </a:outerShdw>
                </a:effectLst>
                <a:latin typeface="Arial Narrow" panose="020B0606020202030204" pitchFamily="34" charset="0"/>
              </a:rPr>
              <a:t>Gercek</a:t>
            </a:r>
            <a:r>
              <a:rPr lang="tr-TR" sz="5400" b="0" cap="none" spc="0" dirty="0" smtClean="0">
                <a:ln w="0"/>
                <a:solidFill>
                  <a:schemeClr val="accent1"/>
                </a:solidFill>
                <a:effectLst>
                  <a:outerShdw blurRad="38100" dist="25400" dir="5400000" algn="ctr" rotWithShape="0">
                    <a:srgbClr val="6E747A">
                      <a:alpha val="43000"/>
                    </a:srgbClr>
                  </a:outerShdw>
                </a:effectLst>
                <a:latin typeface="Arial Narrow" panose="020B0606020202030204" pitchFamily="34" charset="0"/>
              </a:rPr>
              <a:t>diyetisyenler.com</a:t>
            </a:r>
            <a:endParaRPr lang="tr-TR" sz="5400" b="0" cap="none" spc="0" dirty="0">
              <a:ln w="0"/>
              <a:solidFill>
                <a:schemeClr val="accent1"/>
              </a:solidFill>
              <a:effectLst>
                <a:outerShdw blurRad="38100" dist="25400" dir="5400000" algn="ctr" rotWithShape="0">
                  <a:srgbClr val="6E747A">
                    <a:alpha val="43000"/>
                  </a:srgbClr>
                </a:outerShdw>
              </a:effectLst>
              <a:latin typeface="Arial Narrow" panose="020B0606020202030204" pitchFamily="34" charset="0"/>
            </a:endParaRPr>
          </a:p>
        </p:txBody>
      </p:sp>
    </p:spTree>
    <p:extLst>
      <p:ext uri="{BB962C8B-B14F-4D97-AF65-F5344CB8AC3E}">
        <p14:creationId xmlns:p14="http://schemas.microsoft.com/office/powerpoint/2010/main" val="3943088636"/>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167</TotalTime>
  <Words>155</Words>
  <Application>Microsoft Office PowerPoint</Application>
  <PresentationFormat>Ekran Gösterisi (4:3)</PresentationFormat>
  <Paragraphs>11</Paragraphs>
  <Slides>4</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4</vt:i4>
      </vt:variant>
    </vt:vector>
  </HeadingPairs>
  <TitlesOfParts>
    <vt:vector size="9" baseType="lpstr">
      <vt:lpstr>Arial</vt:lpstr>
      <vt:lpstr>Arial Narrow</vt:lpstr>
      <vt:lpstr>Calibri</vt:lpstr>
      <vt:lpstr>Wingdings</vt:lpstr>
      <vt:lpstr>Ofis Teması</vt:lpstr>
      <vt:lpstr>PowerPoint Sunusu</vt:lpstr>
      <vt:lpstr>PowerPoint Sunusu</vt:lpstr>
      <vt:lpstr>PowerPoint Sunusu</vt:lpstr>
      <vt:lpstr>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W7USER</dc:creator>
  <cp:lastModifiedBy>Şenol YILDIZ</cp:lastModifiedBy>
  <cp:revision>12</cp:revision>
  <dcterms:created xsi:type="dcterms:W3CDTF">2017-08-04T14:14:06Z</dcterms:created>
  <dcterms:modified xsi:type="dcterms:W3CDTF">2017-08-25T07:16:43Z</dcterms:modified>
</cp:coreProperties>
</file>